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81" r:id="rId3"/>
    <p:sldId id="282" r:id="rId4"/>
    <p:sldId id="327" r:id="rId5"/>
    <p:sldId id="332" r:id="rId6"/>
    <p:sldId id="283" r:id="rId7"/>
    <p:sldId id="333" r:id="rId8"/>
    <p:sldId id="334" r:id="rId9"/>
    <p:sldId id="335" r:id="rId10"/>
    <p:sldId id="285" r:id="rId11"/>
    <p:sldId id="336" r:id="rId12"/>
    <p:sldId id="337" r:id="rId13"/>
    <p:sldId id="295" r:id="rId14"/>
    <p:sldId id="286" r:id="rId15"/>
    <p:sldId id="287" r:id="rId16"/>
    <p:sldId id="296" r:id="rId17"/>
    <p:sldId id="338" r:id="rId18"/>
    <p:sldId id="342" r:id="rId19"/>
    <p:sldId id="341" r:id="rId20"/>
    <p:sldId id="343" r:id="rId21"/>
    <p:sldId id="339" r:id="rId22"/>
    <p:sldId id="340" r:id="rId23"/>
    <p:sldId id="344" r:id="rId24"/>
    <p:sldId id="345" r:id="rId25"/>
    <p:sldId id="346" r:id="rId26"/>
    <p:sldId id="347" r:id="rId27"/>
    <p:sldId id="348" r:id="rId28"/>
    <p:sldId id="297" r:id="rId29"/>
    <p:sldId id="284" r:id="rId30"/>
    <p:sldId id="301" r:id="rId31"/>
    <p:sldId id="300" r:id="rId32"/>
    <p:sldId id="294" r:id="rId33"/>
    <p:sldId id="293" r:id="rId34"/>
    <p:sldId id="304" r:id="rId35"/>
    <p:sldId id="298" r:id="rId36"/>
    <p:sldId id="299" r:id="rId37"/>
    <p:sldId id="316" r:id="rId38"/>
    <p:sldId id="320" r:id="rId39"/>
    <p:sldId id="317" r:id="rId40"/>
    <p:sldId id="318" r:id="rId41"/>
    <p:sldId id="319" r:id="rId42"/>
    <p:sldId id="306" r:id="rId43"/>
    <p:sldId id="321" r:id="rId44"/>
    <p:sldId id="308" r:id="rId45"/>
    <p:sldId id="303" r:id="rId46"/>
    <p:sldId id="291" r:id="rId47"/>
    <p:sldId id="322" r:id="rId48"/>
    <p:sldId id="290" r:id="rId49"/>
    <p:sldId id="309" r:id="rId50"/>
    <p:sldId id="323" r:id="rId51"/>
    <p:sldId id="289" r:id="rId52"/>
    <p:sldId id="328" r:id="rId53"/>
    <p:sldId id="302" r:id="rId54"/>
    <p:sldId id="313" r:id="rId55"/>
    <p:sldId id="314" r:id="rId56"/>
    <p:sldId id="312" r:id="rId57"/>
    <p:sldId id="330" r:id="rId58"/>
    <p:sldId id="315" r:id="rId59"/>
    <p:sldId id="307" r:id="rId60"/>
    <p:sldId id="324" r:id="rId61"/>
    <p:sldId id="331" r:id="rId62"/>
    <p:sldId id="32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55" autoAdjust="0"/>
    <p:restoredTop sz="94712"/>
  </p:normalViewPr>
  <p:slideViewPr>
    <p:cSldViewPr snapToGrid="0" snapToObjects="1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F2E8-C274-014D-9EFB-D5CF3A3CCD7B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6B943E-642F-A74A-B3C0-8FBD0FF8B8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0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9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594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57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76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22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56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0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9DE4C-C3B5-D34D-A97B-4BC17A40E5C7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29711-E92F-7149-AA26-680432AA06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5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259329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4900" dirty="0"/>
              <a:t>Comparison of Energy Cost and Carbon Emissions </a:t>
            </a:r>
            <a:br>
              <a:rPr lang="en-US" sz="4900" dirty="0"/>
            </a:br>
            <a:r>
              <a:rPr lang="en-US" sz="4900" dirty="0"/>
              <a:t>for Air-Source Heat Pump and Natural Gas Furnaces in the US</a:t>
            </a:r>
            <a:endParaRPr lang="en-US" sz="6700" dirty="0"/>
          </a:p>
        </p:txBody>
      </p:sp>
      <p:sp>
        <p:nvSpPr>
          <p:cNvPr id="5" name="TextBox 4"/>
          <p:cNvSpPr txBox="1"/>
          <p:nvPr/>
        </p:nvSpPr>
        <p:spPr>
          <a:xfrm>
            <a:off x="4158097" y="3801197"/>
            <a:ext cx="387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Nathan Oliver</a:t>
            </a:r>
          </a:p>
        </p:txBody>
      </p:sp>
    </p:spTree>
    <p:extLst>
      <p:ext uri="{BB962C8B-B14F-4D97-AF65-F5344CB8AC3E}">
        <p14:creationId xmlns:p14="http://schemas.microsoft.com/office/powerpoint/2010/main" val="1061723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</a:t>
            </a:r>
            <a:r>
              <a:rPr lang="en-US" altLang="zh-CN" sz="4800" dirty="0"/>
              <a:t>Flowchart – Part 2</a:t>
            </a:r>
            <a:endParaRPr lang="en-US" sz="4800" dirty="0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5E126F0-F6F6-4DA5-ED22-B2C1BC5B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9DC0B-0E36-B26F-8B27-A763D9002C8B}"/>
              </a:ext>
            </a:extLst>
          </p:cNvPr>
          <p:cNvSpPr/>
          <p:nvPr/>
        </p:nvSpPr>
        <p:spPr>
          <a:xfrm>
            <a:off x="1662545" y="1375064"/>
            <a:ext cx="2341419" cy="4305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717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</a:t>
            </a:r>
            <a:r>
              <a:rPr lang="en-US" altLang="zh-CN" sz="4800" dirty="0"/>
              <a:t>Flowchart – Part 2</a:t>
            </a:r>
            <a:endParaRPr lang="en-US" sz="4800" dirty="0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5E126F0-F6F6-4DA5-ED22-B2C1BC5B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9DC0B-0E36-B26F-8B27-A763D9002C8B}"/>
              </a:ext>
            </a:extLst>
          </p:cNvPr>
          <p:cNvSpPr/>
          <p:nvPr/>
        </p:nvSpPr>
        <p:spPr>
          <a:xfrm>
            <a:off x="4821381" y="931719"/>
            <a:ext cx="1579419" cy="53028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69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</a:t>
            </a:r>
            <a:r>
              <a:rPr lang="en-US" altLang="zh-CN" sz="4800" dirty="0"/>
              <a:t>Flowchart – Part 2</a:t>
            </a:r>
            <a:endParaRPr lang="en-US" sz="4800" dirty="0"/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65E126F0-F6F6-4DA5-ED22-B2C1BC5B9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9DC0B-0E36-B26F-8B27-A763D9002C8B}"/>
              </a:ext>
            </a:extLst>
          </p:cNvPr>
          <p:cNvSpPr/>
          <p:nvPr/>
        </p:nvSpPr>
        <p:spPr>
          <a:xfrm>
            <a:off x="7661563" y="1648690"/>
            <a:ext cx="2909455" cy="4003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47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BD7616B-5E77-5059-55B3-CEBAAA42128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IDF Files</a:t>
            </a:r>
          </a:p>
          <a:p>
            <a:endParaRPr lang="en-US" sz="4800" dirty="0"/>
          </a:p>
          <a:p>
            <a:r>
              <a:rPr lang="en-US" sz="4800" dirty="0"/>
              <a:t>EPW Files</a:t>
            </a:r>
          </a:p>
          <a:p>
            <a:endParaRPr lang="en-US" sz="4800" dirty="0"/>
          </a:p>
          <a:p>
            <a:r>
              <a:rPr lang="en-US" altLang="zh-CN" sz="4800" dirty="0"/>
              <a:t>Python Simulation Flowchart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257215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IDF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ABEE2-97C0-A528-4890-D8B2728E81D7}"/>
              </a:ext>
            </a:extLst>
          </p:cNvPr>
          <p:cNvSpPr txBox="1"/>
          <p:nvPr/>
        </p:nvSpPr>
        <p:spPr>
          <a:xfrm>
            <a:off x="0" y="1006757"/>
            <a:ext cx="6096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Created building envelope in BEOpt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Exported two different IDF files, each with its own heating and cooling systems</a:t>
            </a:r>
          </a:p>
          <a:p>
            <a:pPr lvl="1"/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Scenario 1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Air-Source Heat Pump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SEER 22, 10 HSPF, Variable Speed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Scenario 2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Natural Gas Furnace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95% AFUE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AC Unit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/>
              <a:t>SEER 22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r>
              <a:rPr lang="en-US" sz="2000" dirty="0"/>
              <a:t>Building envelope remained the same for every simulation, regardless of ASHRAE zone</a:t>
            </a:r>
          </a:p>
        </p:txBody>
      </p:sp>
      <p:pic>
        <p:nvPicPr>
          <p:cNvPr id="1026" name="Picture 2" descr="house_view">
            <a:extLst>
              <a:ext uri="{FF2B5EF4-FFF2-40B4-BE49-F238E27FC236}">
                <a16:creationId xmlns:a16="http://schemas.microsoft.com/office/drawing/2014/main" id="{303ED2C9-20B9-61E3-BB99-F5D3062AE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450" y="1504950"/>
            <a:ext cx="49815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4ECCCF7-CF5A-9377-D6AE-4E44D0206965}"/>
              </a:ext>
            </a:extLst>
          </p:cNvPr>
          <p:cNvSpPr txBox="1">
            <a:spLocks/>
          </p:cNvSpPr>
          <p:nvPr/>
        </p:nvSpPr>
        <p:spPr>
          <a:xfrm>
            <a:off x="6898674" y="775895"/>
            <a:ext cx="5043056" cy="729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3D Building Model in BEOpt</a:t>
            </a:r>
          </a:p>
        </p:txBody>
      </p:sp>
    </p:spTree>
    <p:extLst>
      <p:ext uri="{BB962C8B-B14F-4D97-AF65-F5344CB8AC3E}">
        <p14:creationId xmlns:p14="http://schemas.microsoft.com/office/powerpoint/2010/main" val="1205878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EPW Weather Files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ABEE2-97C0-A528-4890-D8B2728E81D7}"/>
              </a:ext>
            </a:extLst>
          </p:cNvPr>
          <p:cNvSpPr txBox="1"/>
          <p:nvPr/>
        </p:nvSpPr>
        <p:spPr>
          <a:xfrm>
            <a:off x="0" y="1006757"/>
            <a:ext cx="635923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Weather files for 3,128 US counties are available from NREL.</a:t>
            </a:r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US contains 3,143 counties and county equivalents 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counties with missing weather files were replaced using weather files from neighboring counties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The NREL EPW weather file set only used 881 weather stations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Multiple counties would use weather data from the same weather station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Reduced simulation time by about 70%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Washington County and neighboring counties use the same weather data from Akron Washington County Airport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6B9C03D-174C-8E16-9056-454859A04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2" t="3762" r="12920" b="4082"/>
          <a:stretch/>
        </p:blipFill>
        <p:spPr>
          <a:xfrm>
            <a:off x="6528392" y="1600665"/>
            <a:ext cx="5260334" cy="409342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651A4AE-CDDD-9585-14FD-B36D17C676BF}"/>
              </a:ext>
            </a:extLst>
          </p:cNvPr>
          <p:cNvSpPr txBox="1">
            <a:spLocks/>
          </p:cNvSpPr>
          <p:nvPr/>
        </p:nvSpPr>
        <p:spPr>
          <a:xfrm>
            <a:off x="6637031" y="916470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Map of Colorado</a:t>
            </a:r>
          </a:p>
        </p:txBody>
      </p:sp>
    </p:spTree>
    <p:extLst>
      <p:ext uri="{BB962C8B-B14F-4D97-AF65-F5344CB8AC3E}">
        <p14:creationId xmlns:p14="http://schemas.microsoft.com/office/powerpoint/2010/main" val="805144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5209309" y="742950"/>
            <a:ext cx="3519056" cy="298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5209309" y="742950"/>
            <a:ext cx="3519056" cy="2983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FB6389-ACF6-1F5C-E6C4-45AD86754214}"/>
              </a:ext>
            </a:extLst>
          </p:cNvPr>
          <p:cNvSpPr/>
          <p:nvPr/>
        </p:nvSpPr>
        <p:spPr>
          <a:xfrm>
            <a:off x="520570" y="5320145"/>
            <a:ext cx="2194921" cy="12053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99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8742218" y="2757054"/>
            <a:ext cx="2050473" cy="969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9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/>
              <a:t>Self-Introduction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06757"/>
            <a:ext cx="80494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Education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BS - Mechanical Engineering - New Mexico State University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MS - Sustainable Energy Technology </a:t>
            </a:r>
            <a:r>
              <a:rPr lang="en-US" altLang="zh-CN" sz="2000" dirty="0"/>
              <a:t>-</a:t>
            </a:r>
            <a:r>
              <a:rPr lang="en-US" sz="2000" dirty="0"/>
              <a:t> Xi’an Jiaotong-Liverpool University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 yr – Mechanical Engineer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5 yrs – English / Physics Teacher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1 yr – Project Manager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 have lived in China for the past 8 years, and I recently moved to Denver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Hobbies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Skiing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Soccer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Hiking</a:t>
            </a:r>
          </a:p>
        </p:txBody>
      </p:sp>
      <p:pic>
        <p:nvPicPr>
          <p:cNvPr id="4" name="Picture 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46AB0428-38BF-34D4-2162-379A3F74F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84" t="7681" r="7575"/>
          <a:stretch/>
        </p:blipFill>
        <p:spPr>
          <a:xfrm>
            <a:off x="7666173" y="1397006"/>
            <a:ext cx="4054773" cy="44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1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8742218" y="5444836"/>
            <a:ext cx="2050473" cy="969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042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418541-1852-16F5-2192-8E142486E625}"/>
              </a:ext>
            </a:extLst>
          </p:cNvPr>
          <p:cNvSpPr/>
          <p:nvPr/>
        </p:nvSpPr>
        <p:spPr>
          <a:xfrm>
            <a:off x="479005" y="5292436"/>
            <a:ext cx="2222632" cy="1233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6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520570" y="795770"/>
            <a:ext cx="4564048" cy="4330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0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1731818" y="4161559"/>
            <a:ext cx="2729346" cy="742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66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520570" y="2691245"/>
            <a:ext cx="2208775" cy="1035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66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3499298" y="1790699"/>
            <a:ext cx="1543757" cy="1783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47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520570" y="914400"/>
            <a:ext cx="3538812" cy="11914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390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Python Simulation Flowchart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B184E5-A222-7F9E-2E5B-4F4DD6218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70" y="742949"/>
            <a:ext cx="11150860" cy="57825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509D69-655F-78F8-EC96-7A8CB69C39A4}"/>
              </a:ext>
            </a:extLst>
          </p:cNvPr>
          <p:cNvSpPr/>
          <p:nvPr/>
        </p:nvSpPr>
        <p:spPr>
          <a:xfrm>
            <a:off x="6373090" y="4142509"/>
            <a:ext cx="2175165" cy="942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06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FE12B1-1112-3E86-F504-B64DD03AB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sz="4800" dirty="0"/>
              <a:t>Energy Costs</a:t>
            </a:r>
          </a:p>
        </p:txBody>
      </p:sp>
    </p:spTree>
    <p:extLst>
      <p:ext uri="{BB962C8B-B14F-4D97-AF65-F5344CB8AC3E}">
        <p14:creationId xmlns:p14="http://schemas.microsoft.com/office/powerpoint/2010/main" val="503215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Electricity – Energy Cost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F7F290-1D84-FACB-F916-746113CC4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09" y="3562806"/>
            <a:ext cx="3326215" cy="2883377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8C68737-BE0B-A9C3-2EE3-4BBC9481C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" t="16278" r="27345" b="13310"/>
          <a:stretch/>
        </p:blipFill>
        <p:spPr>
          <a:xfrm>
            <a:off x="5604908" y="1760848"/>
            <a:ext cx="6252276" cy="3768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98C91B-31C3-8E8C-80D7-A81EFEEF70D8}"/>
              </a:ext>
            </a:extLst>
          </p:cNvPr>
          <p:cNvSpPr txBox="1"/>
          <p:nvPr/>
        </p:nvSpPr>
        <p:spPr>
          <a:xfrm>
            <a:off x="0" y="1074583"/>
            <a:ext cx="5320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State-level electricity and natural gas prices were used to calculate energy costs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County-level prices were not readily available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7B1B9-EBA9-2A0C-062C-929391EA7A53}"/>
              </a:ext>
            </a:extLst>
          </p:cNvPr>
          <p:cNvSpPr txBox="1">
            <a:spLocks/>
          </p:cNvSpPr>
          <p:nvPr/>
        </p:nvSpPr>
        <p:spPr>
          <a:xfrm>
            <a:off x="277089" y="2878611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Electricity Cost Calculation Flowchart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67A04A-D391-AA80-81DE-58673A2CF448}"/>
              </a:ext>
            </a:extLst>
          </p:cNvPr>
          <p:cNvSpPr txBox="1">
            <a:spLocks/>
          </p:cNvSpPr>
          <p:nvPr/>
        </p:nvSpPr>
        <p:spPr>
          <a:xfrm>
            <a:off x="6209518" y="1076653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2020 US Residential Electricity Prices</a:t>
            </a:r>
          </a:p>
        </p:txBody>
      </p:sp>
    </p:spTree>
    <p:extLst>
      <p:ext uri="{BB962C8B-B14F-4D97-AF65-F5344CB8AC3E}">
        <p14:creationId xmlns:p14="http://schemas.microsoft.com/office/powerpoint/2010/main" val="97033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/>
              <a:t>Introduction</a:t>
            </a:r>
            <a:endParaRPr 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ABEE2-97C0-A528-4890-D8B2728E81D7}"/>
              </a:ext>
            </a:extLst>
          </p:cNvPr>
          <p:cNvSpPr txBox="1"/>
          <p:nvPr/>
        </p:nvSpPr>
        <p:spPr>
          <a:xfrm>
            <a:off x="0" y="1006757"/>
            <a:ext cx="64700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Desire to complete a building energy simulation project in 2022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Comparison of Air-Source Heat Pumps (ASHP) and Natural Gas Furnaces in a typical US single-family home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Energy Costs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Carbon Emissions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Initial project using BEOpt to compare ASHPs and natural gas furnaces in various US cities showed promising results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Final project compared the two heating systems in all US counties</a:t>
            </a:r>
          </a:p>
        </p:txBody>
      </p:sp>
      <p:pic>
        <p:nvPicPr>
          <p:cNvPr id="1026" name="Picture 2" descr="What Should You Choose in Milford, CT: A Heat Pump or Furnace?">
            <a:extLst>
              <a:ext uri="{FF2B5EF4-FFF2-40B4-BE49-F238E27FC236}">
                <a16:creationId xmlns:a16="http://schemas.microsoft.com/office/drawing/2014/main" id="{D9A66975-8052-E6C7-F740-7A180473F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073" y="1890191"/>
            <a:ext cx="5308889" cy="307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709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Natural Gas – Energy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46F35-20EA-3EE5-5770-303268641E28}"/>
              </a:ext>
            </a:extLst>
          </p:cNvPr>
          <p:cNvSpPr txBox="1"/>
          <p:nvPr/>
        </p:nvSpPr>
        <p:spPr>
          <a:xfrm>
            <a:off x="-1" y="1006757"/>
            <a:ext cx="63315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Price of natural gas is listed in dollars per unit volume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 conversion was needed to convert from volume to amount of energy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Heat content of natural gas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 Average - 1,037 btu/cubic foot [USEIA]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4AB37-5A15-BB67-7519-C3811549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22" y="3771097"/>
            <a:ext cx="4776210" cy="2757693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0B53F24-4E67-951A-99E7-CBCAA08A8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6" t="16121" r="29604" b="12836"/>
          <a:stretch/>
        </p:blipFill>
        <p:spPr>
          <a:xfrm>
            <a:off x="6419922" y="1762507"/>
            <a:ext cx="5426843" cy="338743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82EFD33-A871-79F4-E32F-410BB6C76B06}"/>
              </a:ext>
            </a:extLst>
          </p:cNvPr>
          <p:cNvSpPr txBox="1">
            <a:spLocks/>
          </p:cNvSpPr>
          <p:nvPr/>
        </p:nvSpPr>
        <p:spPr>
          <a:xfrm>
            <a:off x="6611816" y="1076653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2020 US Residential Natural Gas Prices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95473D1-2552-2DCF-96D8-28AF64FE7C41}"/>
              </a:ext>
            </a:extLst>
          </p:cNvPr>
          <p:cNvSpPr txBox="1">
            <a:spLocks/>
          </p:cNvSpPr>
          <p:nvPr/>
        </p:nvSpPr>
        <p:spPr>
          <a:xfrm>
            <a:off x="737899" y="3086902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Natural Gas Cost Calculation Flowchart</a:t>
            </a:r>
          </a:p>
        </p:txBody>
      </p:sp>
    </p:spTree>
    <p:extLst>
      <p:ext uri="{BB962C8B-B14F-4D97-AF65-F5344CB8AC3E}">
        <p14:creationId xmlns:p14="http://schemas.microsoft.com/office/powerpoint/2010/main" val="3669488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Prices of Electricity and Natural Gas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46F35-20EA-3EE5-5770-303268641E28}"/>
              </a:ext>
            </a:extLst>
          </p:cNvPr>
          <p:cNvSpPr txBox="1"/>
          <p:nvPr/>
        </p:nvSpPr>
        <p:spPr>
          <a:xfrm>
            <a:off x="0" y="1006757"/>
            <a:ext cx="421223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Price of Electricity to Natural Gas Ratio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Unitless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US Avg – 3.0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AK – 5.4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FL – 1.4</a:t>
            </a:r>
          </a:p>
          <a:p>
            <a:pPr lvl="1"/>
            <a:endParaRPr lang="en-US" sz="2000" dirty="0"/>
          </a:p>
          <a:p>
            <a:pPr lvl="1"/>
            <a:r>
              <a:rPr lang="en-US" altLang="zh-CN" sz="2000" dirty="0"/>
              <a:t>Map strongly correlates to energy cost comparison of ASHPs and natural gas furnaces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Energy costs for ASHPs tend to be less expensive in states that are blue 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5F5C8BE-CF92-97C0-1A9A-7E39A05D4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" t="16818" r="27396" b="13035"/>
          <a:stretch/>
        </p:blipFill>
        <p:spPr>
          <a:xfrm>
            <a:off x="4538757" y="1812322"/>
            <a:ext cx="7244420" cy="4163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9F390F-9720-6723-7DBC-D2DAF11BE362}"/>
              </a:ext>
            </a:extLst>
          </p:cNvPr>
          <p:cNvSpPr txBox="1">
            <a:spLocks/>
          </p:cNvSpPr>
          <p:nvPr/>
        </p:nvSpPr>
        <p:spPr>
          <a:xfrm>
            <a:off x="5863038" y="745251"/>
            <a:ext cx="4595859" cy="10670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Ratio of 2020 US Residential Electricity to Natural Gas Prices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96258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sz="4800" dirty="0"/>
              <a:t>Carbon Emissions</a:t>
            </a:r>
          </a:p>
        </p:txBody>
      </p:sp>
    </p:spTree>
    <p:extLst>
      <p:ext uri="{BB962C8B-B14F-4D97-AF65-F5344CB8AC3E}">
        <p14:creationId xmlns:p14="http://schemas.microsoft.com/office/powerpoint/2010/main" val="38691946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Natural Gas – Carbon Emissions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7725E3-E870-7CAD-897F-E22AE538F0B1}"/>
              </a:ext>
            </a:extLst>
          </p:cNvPr>
          <p:cNvSpPr txBox="1"/>
          <p:nvPr/>
        </p:nvSpPr>
        <p:spPr>
          <a:xfrm>
            <a:off x="0" y="1005507"/>
            <a:ext cx="45447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Carbon emissions from burning natural gas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52.91 kg/MMBtu [USEIA]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Emissions from natural gas due to transportation and flaring were ignored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Including emissions from these sources may significantly impact emissions from operating furnaces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3D1767-1F77-0F45-6458-A181DE29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5" y="1589144"/>
            <a:ext cx="5509245" cy="321838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D4C3F93-68CB-0CAA-2881-7FE7FD4745F4}"/>
              </a:ext>
            </a:extLst>
          </p:cNvPr>
          <p:cNvSpPr txBox="1">
            <a:spLocks/>
          </p:cNvSpPr>
          <p:nvPr/>
        </p:nvSpPr>
        <p:spPr>
          <a:xfrm>
            <a:off x="5458240" y="904949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Natural Gas Carbon Emissions Calculation Flowchart</a:t>
            </a:r>
          </a:p>
        </p:txBody>
      </p:sp>
    </p:spTree>
    <p:extLst>
      <p:ext uri="{BB962C8B-B14F-4D97-AF65-F5344CB8AC3E}">
        <p14:creationId xmlns:p14="http://schemas.microsoft.com/office/powerpoint/2010/main" val="2479364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Electricity – Carbon Emissions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CE8F2-BC33-4027-76CC-0307A5592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951" y="1648029"/>
            <a:ext cx="5581633" cy="3108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D245DA-B5C4-2FBA-C610-AFB14009E41B}"/>
              </a:ext>
            </a:extLst>
          </p:cNvPr>
          <p:cNvSpPr txBox="1"/>
          <p:nvPr/>
        </p:nvSpPr>
        <p:spPr>
          <a:xfrm>
            <a:off x="0" y="870676"/>
            <a:ext cx="454474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Grid Subregions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Regions defined by the North American Electric Reliability Corporation (NERC), which include different transmission organizations and balancing authorities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Defined by the EPA to accurately determine the emission rates from different regions in the US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Transmission Losses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Vary depending on location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Continental US – 5.1%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Alaska – 5.4%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Hawaii – 5.5%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E5F5CC-BFD7-6A94-69FC-C974CED7DDBF}"/>
              </a:ext>
            </a:extLst>
          </p:cNvPr>
          <p:cNvSpPr txBox="1">
            <a:spLocks/>
          </p:cNvSpPr>
          <p:nvPr/>
        </p:nvSpPr>
        <p:spPr>
          <a:xfrm>
            <a:off x="5458240" y="963834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Electricity Carbon Emissions </a:t>
            </a:r>
          </a:p>
          <a:p>
            <a:r>
              <a:rPr lang="en-US" sz="2400" dirty="0"/>
              <a:t>Calculation Flowchart</a:t>
            </a:r>
          </a:p>
        </p:txBody>
      </p:sp>
    </p:spTree>
    <p:extLst>
      <p:ext uri="{BB962C8B-B14F-4D97-AF65-F5344CB8AC3E}">
        <p14:creationId xmlns:p14="http://schemas.microsoft.com/office/powerpoint/2010/main" val="3682426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35C6DB0-59B8-1143-E4CB-74841DDFB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5"/>
          <a:stretch/>
        </p:blipFill>
        <p:spPr>
          <a:xfrm>
            <a:off x="3151807" y="1401304"/>
            <a:ext cx="5888386" cy="49855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22720D3-C2AD-2386-BC23-1C8F745C89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Grid Subregion Carbon Emissions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D83CD-5E93-753D-7E79-5CF2513D12FE}"/>
              </a:ext>
            </a:extLst>
          </p:cNvPr>
          <p:cNvSpPr txBox="1">
            <a:spLocks/>
          </p:cNvSpPr>
          <p:nvPr/>
        </p:nvSpPr>
        <p:spPr>
          <a:xfrm>
            <a:off x="1052946" y="482882"/>
            <a:ext cx="10003006" cy="121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US Grid Subregion Carbon Emissions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8903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a Grid Subregion to Each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542809-04BD-FFD7-31C2-B7969D75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4" y="1427018"/>
            <a:ext cx="8016912" cy="495438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F35CB76-DBCE-6ED7-5312-305FE3184976}"/>
              </a:ext>
            </a:extLst>
          </p:cNvPr>
          <p:cNvSpPr txBox="1">
            <a:spLocks/>
          </p:cNvSpPr>
          <p:nvPr/>
        </p:nvSpPr>
        <p:spPr>
          <a:xfrm>
            <a:off x="1052946" y="740924"/>
            <a:ext cx="10003006" cy="686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US Grid Subregion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406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Grid Region for Each County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AF05877-32A0-6FBA-F342-48499F2BB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941742"/>
              </p:ext>
            </p:extLst>
          </p:nvPr>
        </p:nvGraphicFramePr>
        <p:xfrm>
          <a:off x="1066801" y="2057400"/>
          <a:ext cx="5029199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1674145">
                  <a:extLst>
                    <a:ext uri="{9D8B030D-6E8A-4147-A177-3AD203B41FA5}">
                      <a16:colId xmlns:a16="http://schemas.microsoft.com/office/drawing/2014/main" val="2577994058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412136402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1419996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County Name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660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8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5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82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80022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42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92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788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80293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43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8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80299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6413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E53B95-255F-659E-1E4F-82235E9A6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534758"/>
              </p:ext>
            </p:extLst>
          </p:nvPr>
        </p:nvGraphicFramePr>
        <p:xfrm>
          <a:off x="7454851" y="1783080"/>
          <a:ext cx="3364992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1682496">
                  <a:extLst>
                    <a:ext uri="{9D8B030D-6E8A-4147-A177-3AD203B41FA5}">
                      <a16:colId xmlns:a16="http://schemas.microsoft.com/office/drawing/2014/main" val="2617762999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19518928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245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0054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AKGD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998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CAMX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29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AZNM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594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517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RMPA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128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185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99927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0467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99928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232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99929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85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99950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27520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78B18F-C75E-B642-4555-18629326603C}"/>
              </a:ext>
            </a:extLst>
          </p:cNvPr>
          <p:cNvSpPr txBox="1"/>
          <p:nvPr/>
        </p:nvSpPr>
        <p:spPr>
          <a:xfrm>
            <a:off x="533400" y="5273957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List of all zip codes in every US county</a:t>
            </a:r>
          </a:p>
          <a:p>
            <a:r>
              <a:rPr lang="en-US" altLang="zh-CN" sz="2000" dirty="0"/>
              <a:t>(Only Denver County is shown for explanation purposes)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F6A4D-1141-ACB6-CCC9-D27EAC337EE7}"/>
              </a:ext>
            </a:extLst>
          </p:cNvPr>
          <p:cNvSpPr txBox="1"/>
          <p:nvPr/>
        </p:nvSpPr>
        <p:spPr>
          <a:xfrm>
            <a:off x="6781800" y="5273957"/>
            <a:ext cx="5091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List of every zip code and its corresponding grid subregion </a:t>
            </a:r>
          </a:p>
        </p:txBody>
      </p:sp>
    </p:spTree>
    <p:extLst>
      <p:ext uri="{BB962C8B-B14F-4D97-AF65-F5344CB8AC3E}">
        <p14:creationId xmlns:p14="http://schemas.microsoft.com/office/powerpoint/2010/main" val="372374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0D91366-2719-84F7-8184-441C2FA97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15744"/>
              </p:ext>
            </p:extLst>
          </p:nvPr>
        </p:nvGraphicFramePr>
        <p:xfrm>
          <a:off x="1066801" y="2057400"/>
          <a:ext cx="5029199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1674145">
                  <a:extLst>
                    <a:ext uri="{9D8B030D-6E8A-4147-A177-3AD203B41FA5}">
                      <a16:colId xmlns:a16="http://schemas.microsoft.com/office/drawing/2014/main" val="2577994058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412136402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1419996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County Name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660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8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5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82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80022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42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92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788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80293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43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8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80299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6413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14FB618-8BA9-A09B-CFF5-784F698AC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73886"/>
              </p:ext>
            </p:extLst>
          </p:nvPr>
        </p:nvGraphicFramePr>
        <p:xfrm>
          <a:off x="7454851" y="1783080"/>
          <a:ext cx="3364992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1682496">
                  <a:extLst>
                    <a:ext uri="{9D8B030D-6E8A-4147-A177-3AD203B41FA5}">
                      <a16:colId xmlns:a16="http://schemas.microsoft.com/office/drawing/2014/main" val="2617762999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19518928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245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0054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AKGD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998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CAMX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29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AZNM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594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517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RMPA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128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185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99927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0467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99928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232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99929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85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99950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27520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Grid Region for Each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5FA98-0F8C-20E8-C3F3-9ABE6F836A95}"/>
              </a:ext>
            </a:extLst>
          </p:cNvPr>
          <p:cNvSpPr/>
          <p:nvPr/>
        </p:nvSpPr>
        <p:spPr>
          <a:xfrm>
            <a:off x="2729345" y="2327564"/>
            <a:ext cx="1676400" cy="263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AEF14-6378-1182-E894-E0B04817DC35}"/>
              </a:ext>
            </a:extLst>
          </p:cNvPr>
          <p:cNvSpPr/>
          <p:nvPr/>
        </p:nvSpPr>
        <p:spPr>
          <a:xfrm>
            <a:off x="7480899" y="3429000"/>
            <a:ext cx="1649246" cy="263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0BA380E-179B-97C5-C187-82727B9D4D22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4405745" y="2459182"/>
            <a:ext cx="3075154" cy="1101436"/>
          </a:xfrm>
          <a:prstGeom prst="bentConnector3">
            <a:avLst>
              <a:gd name="adj1" fmla="val 7207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51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99B60A1-8C41-786D-A700-D0A87F433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73886"/>
              </p:ext>
            </p:extLst>
          </p:nvPr>
        </p:nvGraphicFramePr>
        <p:xfrm>
          <a:off x="7454851" y="1783080"/>
          <a:ext cx="3364992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1682496">
                  <a:extLst>
                    <a:ext uri="{9D8B030D-6E8A-4147-A177-3AD203B41FA5}">
                      <a16:colId xmlns:a16="http://schemas.microsoft.com/office/drawing/2014/main" val="2617762999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19518928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245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0054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AKGD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998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CAMX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29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AZNM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594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517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RMPA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128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185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99927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0467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99928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232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99929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85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99950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2752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F2C65C2-1A10-3B28-D540-14C1E901A8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15744"/>
              </p:ext>
            </p:extLst>
          </p:nvPr>
        </p:nvGraphicFramePr>
        <p:xfrm>
          <a:off x="1066801" y="2057400"/>
          <a:ext cx="5029199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1674145">
                  <a:extLst>
                    <a:ext uri="{9D8B030D-6E8A-4147-A177-3AD203B41FA5}">
                      <a16:colId xmlns:a16="http://schemas.microsoft.com/office/drawing/2014/main" val="2577994058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412136402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1419996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County Name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660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8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5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82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80022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42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92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788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80293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43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8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80299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6413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Grid Region for Each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73A02A-6394-796D-9235-D48168CCF35B}"/>
              </a:ext>
            </a:extLst>
          </p:cNvPr>
          <p:cNvSpPr/>
          <p:nvPr/>
        </p:nvSpPr>
        <p:spPr>
          <a:xfrm>
            <a:off x="2729345" y="2327564"/>
            <a:ext cx="1676400" cy="263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783489-94C7-FA31-8853-0E8DEE609588}"/>
              </a:ext>
            </a:extLst>
          </p:cNvPr>
          <p:cNvSpPr/>
          <p:nvPr/>
        </p:nvSpPr>
        <p:spPr>
          <a:xfrm>
            <a:off x="7480899" y="3429000"/>
            <a:ext cx="1649246" cy="2632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8C5780-0636-4860-2341-30F9EC018B88}"/>
              </a:ext>
            </a:extLst>
          </p:cNvPr>
          <p:cNvSpPr/>
          <p:nvPr/>
        </p:nvSpPr>
        <p:spPr>
          <a:xfrm>
            <a:off x="9130145" y="3429000"/>
            <a:ext cx="1649246" cy="2632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2E6B6B-75BC-0098-EA4E-1292DB294F2E}"/>
              </a:ext>
            </a:extLst>
          </p:cNvPr>
          <p:cNvSpPr/>
          <p:nvPr/>
        </p:nvSpPr>
        <p:spPr>
          <a:xfrm>
            <a:off x="4419043" y="2320636"/>
            <a:ext cx="1649246" cy="26323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94E8804-7A33-2EAA-9556-3128710981E6}"/>
              </a:ext>
            </a:extLst>
          </p:cNvPr>
          <p:cNvCxnSpPr>
            <a:endCxn id="8" idx="3"/>
          </p:cNvCxnSpPr>
          <p:nvPr/>
        </p:nvCxnSpPr>
        <p:spPr>
          <a:xfrm rot="10800000">
            <a:off x="6068290" y="2452254"/>
            <a:ext cx="3879275" cy="976746"/>
          </a:xfrm>
          <a:prstGeom prst="bentConnector3">
            <a:avLst>
              <a:gd name="adj1" fmla="val 35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95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/>
              <a:t>Overview</a:t>
            </a:r>
            <a:endParaRPr 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06757"/>
            <a:ext cx="804949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Project Flowchart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IDF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EPW Weather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Python Simulation Flowchart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Energy Costs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Electricity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Natural Gas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Carbon Emissions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Electricity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Natural Gas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Calculations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Conclusions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Future Improvements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8C85E-BB63-A17B-8B0D-2713F2581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26" y="1102213"/>
            <a:ext cx="3561807" cy="2176660"/>
          </a:xfrm>
          <a:prstGeom prst="rect">
            <a:avLst/>
          </a:prstGeom>
        </p:spPr>
      </p:pic>
      <p:pic>
        <p:nvPicPr>
          <p:cNvPr id="3076" name="Picture 4" descr="DOE Releases EnergyPlus, Successor to DOE-2 | BuildingGreen">
            <a:extLst>
              <a:ext uri="{FF2B5EF4-FFF2-40B4-BE49-F238E27FC236}">
                <a16:creationId xmlns:a16="http://schemas.microsoft.com/office/drawing/2014/main" id="{654BA12D-6432-94F5-EAF1-17F26ADFE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213" y="3674583"/>
            <a:ext cx="3260195" cy="21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rogramming Icon Png - Python Logo 512, Transparent Png , Transparent Png  Image - PNGitem">
            <a:extLst>
              <a:ext uri="{FF2B5EF4-FFF2-40B4-BE49-F238E27FC236}">
                <a16:creationId xmlns:a16="http://schemas.microsoft.com/office/drawing/2014/main" id="{5BE77AF4-CD66-25B8-4C93-B48DE9146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566" y="3656359"/>
            <a:ext cx="2610777" cy="217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88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751C0D-2109-4D9B-D1DF-87F036A13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115744"/>
              </p:ext>
            </p:extLst>
          </p:nvPr>
        </p:nvGraphicFramePr>
        <p:xfrm>
          <a:off x="1066801" y="2057400"/>
          <a:ext cx="5029199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1674145">
                  <a:extLst>
                    <a:ext uri="{9D8B030D-6E8A-4147-A177-3AD203B41FA5}">
                      <a16:colId xmlns:a16="http://schemas.microsoft.com/office/drawing/2014/main" val="2577994058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412136402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1419996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County Name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660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8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5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82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80022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42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92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788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80293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43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8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80299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64131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Grid Region for Each County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2539C-8AC3-5ADB-219A-7CF85838D126}"/>
              </a:ext>
            </a:extLst>
          </p:cNvPr>
          <p:cNvSpPr/>
          <p:nvPr/>
        </p:nvSpPr>
        <p:spPr>
          <a:xfrm>
            <a:off x="4419043" y="2320636"/>
            <a:ext cx="1649246" cy="24799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680B10A-35A8-DE7F-7089-0932D344C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73886"/>
              </p:ext>
            </p:extLst>
          </p:nvPr>
        </p:nvGraphicFramePr>
        <p:xfrm>
          <a:off x="7454851" y="1783080"/>
          <a:ext cx="3364992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1682496">
                  <a:extLst>
                    <a:ext uri="{9D8B030D-6E8A-4147-A177-3AD203B41FA5}">
                      <a16:colId xmlns:a16="http://schemas.microsoft.com/office/drawing/2014/main" val="2617762999"/>
                    </a:ext>
                  </a:extLst>
                </a:gridCol>
                <a:gridCol w="1682496">
                  <a:extLst>
                    <a:ext uri="{9D8B030D-6E8A-4147-A177-3AD203B41FA5}">
                      <a16:colId xmlns:a16="http://schemas.microsoft.com/office/drawing/2014/main" val="19518928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0245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00541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AKGD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1998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CAMX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82900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AZNM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5940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45173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RMPA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71287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21856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99927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04678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99928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2328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99929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9485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99950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AKMS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275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014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Grid Region for Each County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53658-4473-B4FE-C36C-2D9612EAC5E3}"/>
              </a:ext>
            </a:extLst>
          </p:cNvPr>
          <p:cNvSpPr txBox="1"/>
          <p:nvPr/>
        </p:nvSpPr>
        <p:spPr>
          <a:xfrm>
            <a:off x="0" y="1968641"/>
            <a:ext cx="6096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Used the value_counts() function to count the different grid regions for each county, and then find the subregion with the highest frequency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Most counties would only have a single grid subregion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For counties that were in two or more subregions, whichever subregion had the highest frequency would be assigned to that county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BC654-E0AB-51B8-6B56-8E74A37E22DA}"/>
              </a:ext>
            </a:extLst>
          </p:cNvPr>
          <p:cNvSpPr/>
          <p:nvPr/>
        </p:nvSpPr>
        <p:spPr>
          <a:xfrm>
            <a:off x="9766897" y="2313709"/>
            <a:ext cx="1649246" cy="24799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324A37-7489-EFB1-2086-8908B0FFB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071023"/>
              </p:ext>
            </p:extLst>
          </p:nvPr>
        </p:nvGraphicFramePr>
        <p:xfrm>
          <a:off x="6414655" y="2050473"/>
          <a:ext cx="5029199" cy="2743200"/>
        </p:xfrm>
        <a:graphic>
          <a:graphicData uri="http://schemas.openxmlformats.org/drawingml/2006/table">
            <a:tbl>
              <a:tblPr firstRow="1" firstCol="1" bandRow="1"/>
              <a:tblGrid>
                <a:gridCol w="1674145">
                  <a:extLst>
                    <a:ext uri="{9D8B030D-6E8A-4147-A177-3AD203B41FA5}">
                      <a16:colId xmlns:a16="http://schemas.microsoft.com/office/drawing/2014/main" val="2577994058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412136402"/>
                    </a:ext>
                  </a:extLst>
                </a:gridCol>
                <a:gridCol w="1677527">
                  <a:extLst>
                    <a:ext uri="{9D8B030D-6E8A-4147-A177-3AD203B41FA5}">
                      <a16:colId xmlns:a16="http://schemas.microsoft.com/office/drawing/2014/main" val="14199963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County Name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ZIP Code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Grid Subregion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660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80010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85813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457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80014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1827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80022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642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…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  <a:latin typeface="+mn-lt"/>
                          <a:ea typeface="+mn-ea"/>
                          <a:cs typeface="Times New Roman" panose="02020603050405020304" pitchFamily="18" charset="0"/>
                        </a:rPr>
                        <a:t>…</a:t>
                      </a:r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1921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80291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788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80293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43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80294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78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Denver</a:t>
                      </a:r>
                      <a:endParaRPr lang="zh-CN" sz="1800" kern="10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80299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00" dirty="0">
                          <a:effectLst/>
                          <a:latin typeface="+mn-lt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800" kern="100" dirty="0">
                        <a:effectLst/>
                        <a:latin typeface="+mn-lt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764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70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Assigning Grid Region for Each County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542809-04BD-FFD7-31C2-B7969D751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15" y="1762527"/>
            <a:ext cx="5178707" cy="3200400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D2F5336-28C0-0E84-752F-AF36331D48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5" t="16072" r="2835" b="8068"/>
          <a:stretch/>
        </p:blipFill>
        <p:spPr bwMode="auto">
          <a:xfrm>
            <a:off x="5497961" y="1762526"/>
            <a:ext cx="648071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7A7AF08-4D5F-C06A-6DAF-E3EA92E2AB30}"/>
              </a:ext>
            </a:extLst>
          </p:cNvPr>
          <p:cNvSpPr txBox="1">
            <a:spLocks/>
          </p:cNvSpPr>
          <p:nvPr/>
        </p:nvSpPr>
        <p:spPr>
          <a:xfrm>
            <a:off x="6819452" y="964407"/>
            <a:ext cx="3837734" cy="789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Python Generated </a:t>
            </a:r>
          </a:p>
          <a:p>
            <a:r>
              <a:rPr lang="en-US" altLang="zh-CN" sz="2400" dirty="0"/>
              <a:t>US Grid Subregion Map</a:t>
            </a:r>
            <a:endParaRPr lang="en-US"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4E140B-4F4F-C345-BC38-16B6CA6941B7}"/>
              </a:ext>
            </a:extLst>
          </p:cNvPr>
          <p:cNvSpPr txBox="1">
            <a:spLocks/>
          </p:cNvSpPr>
          <p:nvPr/>
        </p:nvSpPr>
        <p:spPr>
          <a:xfrm>
            <a:off x="882501" y="964407"/>
            <a:ext cx="3837734" cy="789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USEPA</a:t>
            </a:r>
          </a:p>
          <a:p>
            <a:r>
              <a:rPr lang="en-US" altLang="zh-CN" sz="2400" dirty="0"/>
              <a:t>US Grid Subregion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322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/>
              <a:t>Electricity – Carbon Emissions</a:t>
            </a:r>
            <a:endParaRPr lang="en-US" sz="4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4FF3F-87FD-A0FF-B69D-B2845740A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480" y="1828800"/>
            <a:ext cx="5363641" cy="2986813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0D6E91B-7E86-C55B-FC5B-F5D7FC94B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45" t="16072" r="2835" b="8068"/>
          <a:stretch/>
        </p:blipFill>
        <p:spPr bwMode="auto">
          <a:xfrm>
            <a:off x="259186" y="1828800"/>
            <a:ext cx="6048210" cy="29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A2ED6F-B5F3-9F4C-9A83-F4AF9E815A26}"/>
              </a:ext>
            </a:extLst>
          </p:cNvPr>
          <p:cNvSpPr txBox="1">
            <a:spLocks/>
          </p:cNvSpPr>
          <p:nvPr/>
        </p:nvSpPr>
        <p:spPr>
          <a:xfrm>
            <a:off x="1364424" y="1058205"/>
            <a:ext cx="3837734" cy="789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Python Generated </a:t>
            </a:r>
          </a:p>
          <a:p>
            <a:r>
              <a:rPr lang="en-US" altLang="zh-CN" sz="2400" dirty="0"/>
              <a:t>US Grid Subregion Map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B449D6E-DDBD-2574-A18E-4079F2A8D430}"/>
              </a:ext>
            </a:extLst>
          </p:cNvPr>
          <p:cNvSpPr txBox="1">
            <a:spLocks/>
          </p:cNvSpPr>
          <p:nvPr/>
        </p:nvSpPr>
        <p:spPr>
          <a:xfrm>
            <a:off x="6743772" y="1163904"/>
            <a:ext cx="5043056" cy="6841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Electricity Carbon Emissions </a:t>
            </a:r>
          </a:p>
          <a:p>
            <a:r>
              <a:rPr lang="en-US" sz="2400" dirty="0"/>
              <a:t>Calculation Flowchart</a:t>
            </a:r>
          </a:p>
        </p:txBody>
      </p:sp>
    </p:spTree>
    <p:extLst>
      <p:ext uri="{BB962C8B-B14F-4D97-AF65-F5344CB8AC3E}">
        <p14:creationId xmlns:p14="http://schemas.microsoft.com/office/powerpoint/2010/main" val="3203237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1378857"/>
          </a:xfrm>
        </p:spPr>
        <p:txBody>
          <a:bodyPr anchor="ctr">
            <a:noAutofit/>
          </a:bodyPr>
          <a:lstStyle/>
          <a:p>
            <a:r>
              <a:rPr lang="en-US" sz="4800" dirty="0"/>
              <a:t>Comparing ASHPs to Natural Gas Furnaces - Calculations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6149C7-F5BA-13F7-657B-169DA9D5D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40"/>
          <a:stretch/>
        </p:blipFill>
        <p:spPr>
          <a:xfrm>
            <a:off x="1342361" y="2073559"/>
            <a:ext cx="9507277" cy="126641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DCB1E2-442E-5634-C044-49C59301CC88}"/>
              </a:ext>
            </a:extLst>
          </p:cNvPr>
          <p:cNvSpPr txBox="1">
            <a:spLocks/>
          </p:cNvSpPr>
          <p:nvPr/>
        </p:nvSpPr>
        <p:spPr>
          <a:xfrm>
            <a:off x="-1" y="1434929"/>
            <a:ext cx="12192000" cy="638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energy cost to operate ASHP relative to furnace/AC unit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CA3F262-6C99-F1C9-FD22-BED2B2CC14F4}"/>
              </a:ext>
            </a:extLst>
          </p:cNvPr>
          <p:cNvSpPr txBox="1">
            <a:spLocks/>
          </p:cNvSpPr>
          <p:nvPr/>
        </p:nvSpPr>
        <p:spPr>
          <a:xfrm>
            <a:off x="-1" y="3840876"/>
            <a:ext cx="12192000" cy="638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emissions to operate ASHP relative to furnace/AC unit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35A01D-A657-EF37-A794-C181CDCF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7" y="4479506"/>
            <a:ext cx="11887200" cy="125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B5529F-5EBB-C310-BB57-7729DC93A3C0}"/>
              </a:ext>
            </a:extLst>
          </p:cNvPr>
          <p:cNvSpPr txBox="1"/>
          <p:nvPr/>
        </p:nvSpPr>
        <p:spPr>
          <a:xfrm>
            <a:off x="1" y="589288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Note: AC fan energy consumption was removed. Results with fan consumption did not closely match initial BEOpt results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71579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sz="4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577908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Results – Energy Costs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75F4E00-21E4-D938-D204-DFCCF449E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12093" r="6474" b="7570"/>
          <a:stretch/>
        </p:blipFill>
        <p:spPr bwMode="auto">
          <a:xfrm>
            <a:off x="1046017" y="1401276"/>
            <a:ext cx="10099964" cy="525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60C604C-D7AD-0F9B-D375-A95773895D18}"/>
              </a:ext>
            </a:extLst>
          </p:cNvPr>
          <p:cNvSpPr txBox="1">
            <a:spLocks/>
          </p:cNvSpPr>
          <p:nvPr/>
        </p:nvSpPr>
        <p:spPr>
          <a:xfrm>
            <a:off x="-1" y="762646"/>
            <a:ext cx="12192000" cy="638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energy cost to operate ASHP relative to furnace/AC unit by US County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52414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Results – Energy Costs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8E8D2E7-2AED-E155-CB49-C74F73221C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" t="16818" r="27396" b="12627"/>
          <a:stretch/>
        </p:blipFill>
        <p:spPr>
          <a:xfrm>
            <a:off x="6541428" y="2167433"/>
            <a:ext cx="5541641" cy="3200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B04CCE-DE7A-429B-97C3-1C008AFFCB92}"/>
              </a:ext>
            </a:extLst>
          </p:cNvPr>
          <p:cNvSpPr txBox="1">
            <a:spLocks/>
          </p:cNvSpPr>
          <p:nvPr/>
        </p:nvSpPr>
        <p:spPr>
          <a:xfrm>
            <a:off x="789708" y="790598"/>
            <a:ext cx="5043056" cy="1329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energy cost to operate ASHP relative to furnace/AC unit </a:t>
            </a:r>
          </a:p>
          <a:p>
            <a:r>
              <a:rPr lang="en-US" altLang="zh-CN" sz="2400" dirty="0"/>
              <a:t>by US County</a:t>
            </a:r>
            <a:endParaRPr lang="en-US" sz="2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A6E67D0-FE88-EB21-4616-5328DAF34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12093" r="6474" b="7570"/>
          <a:stretch/>
        </p:blipFill>
        <p:spPr bwMode="auto">
          <a:xfrm>
            <a:off x="232803" y="2167433"/>
            <a:ext cx="615686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7E25A3-E512-8C54-FF2B-30647FCE1C9F}"/>
              </a:ext>
            </a:extLst>
          </p:cNvPr>
          <p:cNvSpPr txBox="1">
            <a:spLocks/>
          </p:cNvSpPr>
          <p:nvPr/>
        </p:nvSpPr>
        <p:spPr>
          <a:xfrm>
            <a:off x="6898674" y="775895"/>
            <a:ext cx="5043056" cy="13291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Ratio of 2020 US Residential Electricity to Natural Gas Prices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65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Results – Carbon Emissions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5C3F13-44C8-E33C-F1AF-0AB1E1487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12070" r="6749" b="8817"/>
          <a:stretch/>
        </p:blipFill>
        <p:spPr bwMode="auto">
          <a:xfrm>
            <a:off x="985465" y="1401276"/>
            <a:ext cx="10221068" cy="524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109AD02-00F0-3239-54CA-200A15DCC20B}"/>
              </a:ext>
            </a:extLst>
          </p:cNvPr>
          <p:cNvSpPr txBox="1">
            <a:spLocks/>
          </p:cNvSpPr>
          <p:nvPr/>
        </p:nvSpPr>
        <p:spPr>
          <a:xfrm>
            <a:off x="-1" y="762646"/>
            <a:ext cx="12192000" cy="6386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emissions to operate ASHP relative to furnace/AC unit by US County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28964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/>
              <a:t>Results – Carbon Emissions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EC697-1925-3EA7-09BA-632919121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5"/>
          <a:stretch/>
        </p:blipFill>
        <p:spPr>
          <a:xfrm>
            <a:off x="6309999" y="2089161"/>
            <a:ext cx="5169286" cy="437671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3F6DFF-3997-D93B-DFBA-19D6FCDFD9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12070" r="6749" b="8817"/>
          <a:stretch/>
        </p:blipFill>
        <p:spPr bwMode="auto">
          <a:xfrm>
            <a:off x="319033" y="2089160"/>
            <a:ext cx="5779299" cy="296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9AF4AB3-5994-F327-F234-EC00C3D10730}"/>
              </a:ext>
            </a:extLst>
          </p:cNvPr>
          <p:cNvSpPr txBox="1">
            <a:spLocks/>
          </p:cNvSpPr>
          <p:nvPr/>
        </p:nvSpPr>
        <p:spPr>
          <a:xfrm>
            <a:off x="517418" y="876212"/>
            <a:ext cx="5326175" cy="121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emissions to operate </a:t>
            </a:r>
          </a:p>
          <a:p>
            <a:r>
              <a:rPr lang="en-US" altLang="zh-CN" sz="2400" dirty="0"/>
              <a:t>ASHP relative to furnace/AC unit </a:t>
            </a:r>
          </a:p>
          <a:p>
            <a:r>
              <a:rPr lang="en-US" altLang="zh-CN" sz="2400" dirty="0"/>
              <a:t>by US County</a:t>
            </a:r>
            <a:endParaRPr lang="en-US" sz="24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1EE462-7974-380E-1934-FE8BD2CE60BE}"/>
              </a:ext>
            </a:extLst>
          </p:cNvPr>
          <p:cNvSpPr txBox="1">
            <a:spLocks/>
          </p:cNvSpPr>
          <p:nvPr/>
        </p:nvSpPr>
        <p:spPr>
          <a:xfrm>
            <a:off x="6733332" y="1164280"/>
            <a:ext cx="4322619" cy="924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US Grid Subregion </a:t>
            </a:r>
          </a:p>
          <a:p>
            <a:r>
              <a:rPr lang="en-US" altLang="zh-CN" sz="2400" dirty="0"/>
              <a:t>Carbon Emissions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922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Flowchart – Part 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33BA9-955B-34CF-CDAC-A300B95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978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altLang="zh-CN" sz="4800" dirty="0"/>
              <a:t>Conclusion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00574-4DB9-A464-A4C9-B481FCD95181}"/>
              </a:ext>
            </a:extLst>
          </p:cNvPr>
          <p:cNvSpPr txBox="1"/>
          <p:nvPr/>
        </p:nvSpPr>
        <p:spPr>
          <a:xfrm>
            <a:off x="0" y="1006757"/>
            <a:ext cx="6096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/>
              <a:t>ASHPs have lower emissions on the west coast and northeast US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ASHPs tended to emit more emissions in colder environments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Colder environments decreased ASHP COP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Natural gas tended to be less expensive in colder regions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Strong correlation between grid emissions and ASHP emissions relative to natural gas furnaces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Strong correlation between electricity to natural gas price ratio and ASHP energy costs relative to natural gas furnaces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BC10E7-0B3D-2F38-D0DE-EFC3E7F6C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12070" r="6749" b="8817"/>
          <a:stretch/>
        </p:blipFill>
        <p:spPr bwMode="auto">
          <a:xfrm>
            <a:off x="6289964" y="2089161"/>
            <a:ext cx="5484605" cy="281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4465957-1DF9-C96B-2162-1F07E7866B96}"/>
              </a:ext>
            </a:extLst>
          </p:cNvPr>
          <p:cNvSpPr txBox="1">
            <a:spLocks/>
          </p:cNvSpPr>
          <p:nvPr/>
        </p:nvSpPr>
        <p:spPr>
          <a:xfrm>
            <a:off x="6369178" y="809581"/>
            <a:ext cx="5326175" cy="1212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Annual home emissions to operate </a:t>
            </a:r>
          </a:p>
          <a:p>
            <a:r>
              <a:rPr lang="en-US" altLang="zh-CN" sz="2400" dirty="0"/>
              <a:t>ASHP relative to furnace/AC unit </a:t>
            </a:r>
          </a:p>
          <a:p>
            <a:r>
              <a:rPr lang="en-US" altLang="zh-CN" sz="2400" dirty="0"/>
              <a:t>by US County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93517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Future 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46F35-20EA-3EE5-5770-303268641E28}"/>
              </a:ext>
            </a:extLst>
          </p:cNvPr>
          <p:cNvSpPr txBox="1"/>
          <p:nvPr/>
        </p:nvSpPr>
        <p:spPr>
          <a:xfrm>
            <a:off x="-1" y="1006757"/>
            <a:ext cx="58715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Adjust building envelope to conform to ASHRAE requirements for each ASHRAE zone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Use electricity and natural gas prices on a county-level basis, instead of state-level prices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Calculate emissions and costs based on a shorter-time interval, such as monthly, instead of annually.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Gather results by state or by region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Calculate annual costs, which would include upfront costs for each technology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Improve visualizations (ex. Include Alaska and Hawaii in all maps)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652D09-6CA3-25C0-039B-A04576ED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10" y="1667409"/>
            <a:ext cx="6043399" cy="342741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E615C7D-05A1-EE49-DFD8-68455F425574}"/>
              </a:ext>
            </a:extLst>
          </p:cNvPr>
          <p:cNvSpPr txBox="1">
            <a:spLocks/>
          </p:cNvSpPr>
          <p:nvPr/>
        </p:nvSpPr>
        <p:spPr>
          <a:xfrm>
            <a:off x="6731899" y="944462"/>
            <a:ext cx="4322619" cy="806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/>
              <a:t>ASHRAE Climate Zone Map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84210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8000"/>
          </a:xfrm>
        </p:spPr>
        <p:txBody>
          <a:bodyPr anchor="ctr">
            <a:no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03860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– Electricity Prices with Table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5C73F65D-69E9-65F6-6130-946C3934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44" y="742950"/>
            <a:ext cx="10348912" cy="598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10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– Natural Gas Prices with Table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62A52FE-A8FA-51FB-22C4-99528C40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96" y="742950"/>
            <a:ext cx="10351008" cy="59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1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– Elec:NG Price Ratio with Table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C437DFE-DC3E-56FD-B983-E8B09CD4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96" y="742950"/>
            <a:ext cx="10351008" cy="59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44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- Equations</a:t>
            </a:r>
          </a:p>
        </p:txBody>
      </p:sp>
      <p:pic>
        <p:nvPicPr>
          <p:cNvPr id="13314" name="Picture 2" descr="elec_ng_cost_emissions">
            <a:extLst>
              <a:ext uri="{FF2B5EF4-FFF2-40B4-BE49-F238E27FC236}">
                <a16:creationId xmlns:a16="http://schemas.microsoft.com/office/drawing/2014/main" id="{939E793F-1447-4D89-447E-54C72DC8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67"/>
          <a:stretch/>
        </p:blipFill>
        <p:spPr bwMode="auto">
          <a:xfrm>
            <a:off x="262887" y="1168111"/>
            <a:ext cx="11666225" cy="452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748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- Equations</a:t>
            </a:r>
          </a:p>
        </p:txBody>
      </p:sp>
      <p:pic>
        <p:nvPicPr>
          <p:cNvPr id="13314" name="Picture 2" descr="elec_ng_cost_emissions">
            <a:extLst>
              <a:ext uri="{FF2B5EF4-FFF2-40B4-BE49-F238E27FC236}">
                <a16:creationId xmlns:a16="http://schemas.microsoft.com/office/drawing/2014/main" id="{939E793F-1447-4D89-447E-54C72DC8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4" r="13086" b="64774"/>
          <a:stretch/>
        </p:blipFill>
        <p:spPr bwMode="auto">
          <a:xfrm>
            <a:off x="1072817" y="1853911"/>
            <a:ext cx="10046365" cy="315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145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- Equations</a:t>
            </a:r>
          </a:p>
        </p:txBody>
      </p:sp>
      <p:pic>
        <p:nvPicPr>
          <p:cNvPr id="1026" name="Picture 2" descr="ng_elec_price_conversion">
            <a:extLst>
              <a:ext uri="{FF2B5EF4-FFF2-40B4-BE49-F238E27FC236}">
                <a16:creationId xmlns:a16="http://schemas.microsoft.com/office/drawing/2014/main" id="{2C911394-6C43-18F3-6074-F0D5F86B0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67" y="1022313"/>
            <a:ext cx="10839466" cy="481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15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– IDF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608E19-9739-0979-CC52-8E045960D30B}"/>
              </a:ext>
            </a:extLst>
          </p:cNvPr>
          <p:cNvSpPr txBox="1"/>
          <p:nvPr/>
        </p:nvSpPr>
        <p:spPr>
          <a:xfrm>
            <a:off x="-1" y="1006757"/>
            <a:ext cx="65532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b="1" dirty="0"/>
              <a:t>Area</a:t>
            </a:r>
            <a:r>
              <a:rPr lang="en-US" altLang="zh-CN" sz="2000" dirty="0"/>
              <a:t>: 2500 </a:t>
            </a:r>
            <a:r>
              <a:rPr lang="en-US" altLang="zh-CN" sz="2000" dirty="0" err="1"/>
              <a:t>sqft</a:t>
            </a:r>
            <a:endParaRPr lang="en-US" altLang="zh-CN" sz="2000" dirty="0"/>
          </a:p>
          <a:p>
            <a:pPr lvl="1"/>
            <a:r>
              <a:rPr lang="en-US" sz="2000" b="1" dirty="0"/>
              <a:t>Type</a:t>
            </a:r>
            <a:r>
              <a:rPr lang="en-US" sz="2000" dirty="0"/>
              <a:t>: 3-bed, 2 bath, 3 floors (inc. conditioned attic) </a:t>
            </a:r>
          </a:p>
          <a:p>
            <a:pPr lvl="1"/>
            <a:r>
              <a:rPr lang="en-US" sz="2000" b="1" dirty="0"/>
              <a:t>Orientation</a:t>
            </a:r>
            <a:r>
              <a:rPr lang="en-US" sz="2000" dirty="0"/>
              <a:t>: South</a:t>
            </a:r>
          </a:p>
          <a:p>
            <a:pPr lvl="1"/>
            <a:r>
              <a:rPr lang="en-US" sz="2000" b="1" dirty="0"/>
              <a:t>Walls</a:t>
            </a:r>
            <a:r>
              <a:rPr lang="en-US" sz="2000" dirty="0"/>
              <a:t>: R-45 Double Wood Stud</a:t>
            </a:r>
          </a:p>
          <a:p>
            <a:pPr lvl="1"/>
            <a:r>
              <a:rPr lang="en-US" sz="2000" b="1" dirty="0"/>
              <a:t>Ceiling</a:t>
            </a:r>
            <a:r>
              <a:rPr lang="en-US" sz="2000" dirty="0"/>
              <a:t>: R-60</a:t>
            </a:r>
          </a:p>
          <a:p>
            <a:pPr lvl="1"/>
            <a:r>
              <a:rPr lang="en-US" sz="2000" b="1" dirty="0"/>
              <a:t>Slab</a:t>
            </a:r>
            <a:r>
              <a:rPr lang="en-US" sz="2000" dirty="0"/>
              <a:t>: R-20</a:t>
            </a:r>
          </a:p>
          <a:p>
            <a:pPr lvl="1"/>
            <a:r>
              <a:rPr lang="en-US" sz="2000" b="1" dirty="0"/>
              <a:t>Windows</a:t>
            </a:r>
            <a:r>
              <a:rPr lang="en-US" sz="2000" dirty="0"/>
              <a:t>: Triple-pane U-Value 0.17 btu/h-ft2-R, 314 </a:t>
            </a:r>
            <a:r>
              <a:rPr lang="en-US" sz="2000" dirty="0" err="1"/>
              <a:t>sqft</a:t>
            </a:r>
            <a:endParaRPr lang="en-US" sz="2000" dirty="0"/>
          </a:p>
          <a:p>
            <a:pPr lvl="1"/>
            <a:r>
              <a:rPr lang="en-US" sz="2000" b="1" dirty="0"/>
              <a:t>Door</a:t>
            </a:r>
            <a:r>
              <a:rPr lang="en-US" sz="2000" dirty="0"/>
              <a:t>: </a:t>
            </a:r>
            <a:r>
              <a:rPr lang="en-US" altLang="zh-CN" sz="2000" dirty="0"/>
              <a:t>U-Value 0.20 btu/h-ft2-R, </a:t>
            </a:r>
            <a:r>
              <a:rPr lang="en-US" sz="2000" dirty="0"/>
              <a:t>20 </a:t>
            </a:r>
            <a:r>
              <a:rPr lang="en-US" sz="2000" dirty="0" err="1"/>
              <a:t>sqft</a:t>
            </a:r>
            <a:endParaRPr lang="en-US" sz="2000" dirty="0"/>
          </a:p>
          <a:p>
            <a:pPr lvl="1"/>
            <a:r>
              <a:rPr lang="en-US" sz="2000" b="1" dirty="0"/>
              <a:t>Air Leakage</a:t>
            </a:r>
            <a:r>
              <a:rPr lang="en-US" sz="2000" dirty="0"/>
              <a:t>: ACH50</a:t>
            </a:r>
          </a:p>
          <a:p>
            <a:pPr lvl="1"/>
            <a:r>
              <a:rPr lang="en-US" sz="2000" b="1" dirty="0"/>
              <a:t>Ducts</a:t>
            </a:r>
            <a:r>
              <a:rPr lang="en-US" sz="2000" dirty="0"/>
              <a:t>: In finished space</a:t>
            </a:r>
          </a:p>
          <a:p>
            <a:pPr lvl="1"/>
            <a:r>
              <a:rPr lang="en-US" sz="2000" b="1" dirty="0"/>
              <a:t>Cooling Set Point</a:t>
            </a:r>
            <a:r>
              <a:rPr lang="en-US" sz="2000" dirty="0"/>
              <a:t>: 75 °F</a:t>
            </a:r>
          </a:p>
          <a:p>
            <a:pPr lvl="1"/>
            <a:r>
              <a:rPr lang="en-US" sz="2000" b="1" dirty="0"/>
              <a:t>Heating Set Point</a:t>
            </a:r>
            <a:r>
              <a:rPr lang="en-US" sz="2000" dirty="0"/>
              <a:t>: </a:t>
            </a:r>
            <a:r>
              <a:rPr lang="en-US" altLang="zh-CN" sz="2000" dirty="0"/>
              <a:t>70 °F</a:t>
            </a:r>
          </a:p>
          <a:p>
            <a:pPr lvl="1"/>
            <a:r>
              <a:rPr lang="en-US" sz="2000" b="1" dirty="0"/>
              <a:t>Humidity Set Point</a:t>
            </a:r>
            <a:r>
              <a:rPr lang="en-US" sz="2000" dirty="0"/>
              <a:t>: None</a:t>
            </a:r>
          </a:p>
          <a:p>
            <a:pPr lvl="1"/>
            <a:endParaRPr lang="en-US" sz="2000" dirty="0"/>
          </a:p>
        </p:txBody>
      </p:sp>
      <p:pic>
        <p:nvPicPr>
          <p:cNvPr id="4" name="Picture 2" descr="house_view">
            <a:extLst>
              <a:ext uri="{FF2B5EF4-FFF2-40B4-BE49-F238E27FC236}">
                <a16:creationId xmlns:a16="http://schemas.microsoft.com/office/drawing/2014/main" id="{004BC556-2BD3-EF79-5BA2-53EDA71C6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450" y="1504950"/>
            <a:ext cx="49815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1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Flowchart – Part 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33BA9-955B-34CF-CDAC-A300B95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264149-583B-91EA-5B02-C473546B3D73}"/>
              </a:ext>
            </a:extLst>
          </p:cNvPr>
          <p:cNvSpPr/>
          <p:nvPr/>
        </p:nvSpPr>
        <p:spPr>
          <a:xfrm>
            <a:off x="1122217" y="983672"/>
            <a:ext cx="4350327" cy="3325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158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Appendix – Correlation Heatmap</a:t>
            </a:r>
          </a:p>
        </p:txBody>
      </p:sp>
      <p:pic>
        <p:nvPicPr>
          <p:cNvPr id="3074" name="Picture 2" descr="heatmap">
            <a:extLst>
              <a:ext uri="{FF2B5EF4-FFF2-40B4-BE49-F238E27FC236}">
                <a16:creationId xmlns:a16="http://schemas.microsoft.com/office/drawing/2014/main" id="{714BA02A-DBAB-C06B-ACDD-919E7F61C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8330" r="10808" b="11147"/>
          <a:stretch/>
        </p:blipFill>
        <p:spPr bwMode="auto">
          <a:xfrm>
            <a:off x="582192" y="742949"/>
            <a:ext cx="11027616" cy="561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8296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"/>
            <a:ext cx="12192000" cy="1378857"/>
          </a:xfrm>
        </p:spPr>
        <p:txBody>
          <a:bodyPr anchor="ctr">
            <a:noAutofit/>
          </a:bodyPr>
          <a:lstStyle/>
          <a:p>
            <a:r>
              <a:rPr lang="en-US" sz="4800"/>
              <a:t>Comparing ASHPs to Natural Gas Furnaces - Calculations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03CBE-3B59-B53C-39CA-DC55AF4B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87" y="1628522"/>
            <a:ext cx="8405825" cy="415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66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76A9-C34B-DBF9-7F6D-84F0AFFE8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9F1892-4557-2E13-F392-7E1BE0A54D21}"/>
              </a:ext>
            </a:extLst>
          </p:cNvPr>
          <p:cNvSpPr txBox="1"/>
          <p:nvPr/>
        </p:nvSpPr>
        <p:spPr>
          <a:xfrm>
            <a:off x="-1" y="1006757"/>
            <a:ext cx="1219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 algn="l"/>
            <a:r>
              <a:rPr lang="en-US" altLang="zh-CN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Bianchi, Carlo; Fontanini, Anthony (2021, May 11): </a:t>
            </a:r>
            <a:r>
              <a:rPr lang="en-US" altLang="zh-CN" sz="1600" i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TMY3 Weather Data for </a:t>
            </a:r>
            <a:r>
              <a:rPr lang="en-US" altLang="zh-CN" sz="1600" i="1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ComStock</a:t>
            </a:r>
            <a:r>
              <a:rPr lang="en-US" altLang="zh-CN" sz="1600" i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altLang="zh-CN" sz="1600" i="1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ResStock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National Renewable Energy Laboratory. 10.7799/1756695. Retrieved from https://data.nrel.gov/submissions/156</a:t>
            </a:r>
            <a:endParaRPr lang="zh-CN" altLang="zh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indent="-304800" algn="l"/>
            <a:r>
              <a:rPr lang="en-US" altLang="zh-CN" sz="1600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USEIA (2022, October 5). 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Carbon Dioxide Emissions Coefficients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. USEIA. Retrieved from https://www.eia.gov/environment/emissions/co2_vol_mass.php. Natural Gas Carbon Dioxide Factor (Kg CO</a:t>
            </a:r>
            <a:r>
              <a:rPr lang="en-US" altLang="zh-CN" sz="1600" baseline="-25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2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/MMBtu)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 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USEIA (2021, December 30). 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Heat Content of Natural Gas Consumed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. USEIA. Retrieved from https://www.eia.gov/environment/emissions/co2_vol_mass.php 2020. US Natural Gas Heat Factor (btu/ft</a:t>
            </a:r>
            <a:r>
              <a:rPr lang="en-US" altLang="zh-CN" sz="1600" baseline="300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3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)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 algn="l"/>
            <a:r>
              <a:rPr lang="en-US" altLang="zh-CN" sz="1600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indent="-304800" algn="l"/>
            <a:r>
              <a:rPr lang="en-US" altLang="zh-CN" sz="1600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USEIA (2021, December 30). </a:t>
            </a:r>
            <a:r>
              <a:rPr lang="en-US" altLang="zh-CN" sz="1600" i="1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Natural Gas Prices</a:t>
            </a:r>
            <a:r>
              <a:rPr lang="en-US" altLang="zh-CN" sz="1600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USEIA. </a:t>
            </a:r>
            <a:r>
              <a:rPr lang="en-US" altLang="zh-CN" sz="1600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etrieved </a:t>
            </a:r>
            <a:r>
              <a:rPr lang="en-US" altLang="zh-CN" sz="1600" kern="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from https://www.eia.gov/dnav/ng/ng_pri_sum_a_EPG0_PRS_DMcf_a.htm. 2020 Residential Prices</a:t>
            </a:r>
            <a:endParaRPr lang="zh-CN" altLang="zh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indent="-304800"/>
            <a:endParaRPr lang="zh-CN" altLang="zh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indent="-304800" algn="l"/>
            <a:r>
              <a:rPr lang="en-US" altLang="zh-CN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USEIA (2021, November 4). </a:t>
            </a:r>
            <a:r>
              <a:rPr lang="en-US" altLang="zh-CN" sz="1600" i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State Electricity Profiles</a:t>
            </a:r>
            <a:r>
              <a:rPr lang="en-US" altLang="zh-CN" sz="16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USEIA. Retrieved from https://www.eia.gov/electricity/state/archive/2020/</a:t>
            </a:r>
            <a:endParaRPr lang="zh-CN" altLang="zh-CN" sz="1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 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USEPA (2021, September 22). </a:t>
            </a:r>
            <a:r>
              <a:rPr lang="en-US" altLang="zh-CN" sz="1600" i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eGRID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 Summary Tables 2019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. </a:t>
            </a:r>
            <a:r>
              <a:rPr lang="en-US" altLang="zh-CN" sz="1600" i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eGRID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 Summary Tables (XLSX), Table 1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 Tab. Retrieved from https://www.epa.gov/egrid/power-profiler#/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endParaRPr lang="en-US" altLang="zh-CN" sz="1600" dirty="0">
              <a:latin typeface="Calibri" panose="020F0502020204030204" pitchFamily="34" charset="0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USEPA (2022, March 1). 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Power Profiler Terms, Calculations, and Data Sources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. USEPA. Retrieved from https://www.epa.gov/system/files/documents/2021-09/power-profiler-terms-calculations-and-data-sources-9-21-2021.pdf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  <a:p>
            <a:pPr marL="304800" indent="-304800"/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USEPA (2021, September 22). 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Power Profiler ZIP Code Tool with eGRID2019 Data v10.0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. </a:t>
            </a:r>
            <a:r>
              <a:rPr lang="en-US" altLang="zh-CN" sz="1600" i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Power Profiler Emissions Tool 2019 (XLSX), Zip-Subregion</a:t>
            </a:r>
            <a:r>
              <a:rPr lang="en-US" altLang="zh-CN" sz="16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SimSun" panose="02010600030101010101" pitchFamily="2" charset="-122"/>
              </a:rPr>
              <a:t> Tab. Retrieved from https://www.epa.gov/egrid/power-profiler#/</a:t>
            </a:r>
            <a:endParaRPr lang="zh-CN" altLang="zh-CN" sz="1600" dirty="0">
              <a:effectLst/>
              <a:latin typeface="SimSun" panose="02010600030101010101" pitchFamily="2" charset="-122"/>
              <a:ea typeface="SimSun" panose="02010600030101010101" pitchFamily="2" charset="-122"/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6205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Flowchart – Part 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33BA9-955B-34CF-CDAC-A300B95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264149-583B-91EA-5B02-C473546B3D73}"/>
              </a:ext>
            </a:extLst>
          </p:cNvPr>
          <p:cNvSpPr/>
          <p:nvPr/>
        </p:nvSpPr>
        <p:spPr>
          <a:xfrm>
            <a:off x="3560618" y="4987636"/>
            <a:ext cx="2202873" cy="1274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51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Flowchart – Part 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33BA9-955B-34CF-CDAC-A300B95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264149-583B-91EA-5B02-C473546B3D73}"/>
              </a:ext>
            </a:extLst>
          </p:cNvPr>
          <p:cNvSpPr/>
          <p:nvPr/>
        </p:nvSpPr>
        <p:spPr>
          <a:xfrm>
            <a:off x="5902035" y="848591"/>
            <a:ext cx="2202873" cy="336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354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742950"/>
          </a:xfrm>
        </p:spPr>
        <p:txBody>
          <a:bodyPr anchor="ctr">
            <a:noAutofit/>
          </a:bodyPr>
          <a:lstStyle/>
          <a:p>
            <a:r>
              <a:rPr lang="en-US" sz="4800" dirty="0"/>
              <a:t>Project Flowchart – Part 1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5133BA9-955B-34CF-CDAC-A300B95F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742950"/>
            <a:ext cx="10058400" cy="5657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264149-583B-91EA-5B02-C473546B3D73}"/>
              </a:ext>
            </a:extLst>
          </p:cNvPr>
          <p:cNvSpPr/>
          <p:nvPr/>
        </p:nvSpPr>
        <p:spPr>
          <a:xfrm>
            <a:off x="8492836" y="848591"/>
            <a:ext cx="2341419" cy="3363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9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4719</TotalTime>
  <Words>1894</Words>
  <Application>Microsoft Office PowerPoint</Application>
  <PresentationFormat>Widescreen</PresentationFormat>
  <Paragraphs>495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DengXian</vt:lpstr>
      <vt:lpstr>SimSun</vt:lpstr>
      <vt:lpstr>Arial</vt:lpstr>
      <vt:lpstr>Calibri</vt:lpstr>
      <vt:lpstr>Calibri Light</vt:lpstr>
      <vt:lpstr>Office Theme</vt:lpstr>
      <vt:lpstr>              Comparison of Energy Cost and Carbon Emissions  for Air-Source Heat Pump and Natural Gas Furnaces in the US</vt:lpstr>
      <vt:lpstr>Self-Introduction</vt:lpstr>
      <vt:lpstr>Introduction</vt:lpstr>
      <vt:lpstr>Overview</vt:lpstr>
      <vt:lpstr>Project Flowchart – Part 1</vt:lpstr>
      <vt:lpstr>Project Flowchart – Part 1</vt:lpstr>
      <vt:lpstr>Project Flowchart – Part 1</vt:lpstr>
      <vt:lpstr>Project Flowchart – Part 1</vt:lpstr>
      <vt:lpstr>Project Flowchart – Part 1</vt:lpstr>
      <vt:lpstr>Project Flowchart – Part 2</vt:lpstr>
      <vt:lpstr>Project Flowchart – Part 2</vt:lpstr>
      <vt:lpstr>Project Flowchart – Part 2</vt:lpstr>
      <vt:lpstr>PowerPoint Presentation</vt:lpstr>
      <vt:lpstr>IDF Files</vt:lpstr>
      <vt:lpstr>EPW Weather Files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Python Simulation Flowchart</vt:lpstr>
      <vt:lpstr>Energy Costs</vt:lpstr>
      <vt:lpstr>Electricity – Energy Cost</vt:lpstr>
      <vt:lpstr>Natural Gas – Energy Cost</vt:lpstr>
      <vt:lpstr>Prices of Electricity and Natural Gas</vt:lpstr>
      <vt:lpstr>Carbon Emissions</vt:lpstr>
      <vt:lpstr>Natural Gas – Carbon Emissions</vt:lpstr>
      <vt:lpstr>Electricity – Carbon Emissions</vt:lpstr>
      <vt:lpstr>Grid Subregion Carbon Emissions</vt:lpstr>
      <vt:lpstr>Assigning a Grid Subregion to Each County</vt:lpstr>
      <vt:lpstr>Assigning Grid Region for Each County</vt:lpstr>
      <vt:lpstr>Assigning Grid Region for Each County</vt:lpstr>
      <vt:lpstr>Assigning Grid Region for Each County</vt:lpstr>
      <vt:lpstr>Assigning Grid Region for Each County</vt:lpstr>
      <vt:lpstr>Assigning Grid Region for Each County</vt:lpstr>
      <vt:lpstr>Assigning Grid Region for Each County</vt:lpstr>
      <vt:lpstr>Electricity – Carbon Emissions</vt:lpstr>
      <vt:lpstr>Comparing ASHPs to Natural Gas Furnaces - Calculations</vt:lpstr>
      <vt:lpstr>Results</vt:lpstr>
      <vt:lpstr>Results – Energy Costs</vt:lpstr>
      <vt:lpstr>Results – Energy Costs</vt:lpstr>
      <vt:lpstr>Results – Carbon Emissions</vt:lpstr>
      <vt:lpstr>Results – Carbon Emissions</vt:lpstr>
      <vt:lpstr>Conclusion</vt:lpstr>
      <vt:lpstr>Future Improvements</vt:lpstr>
      <vt:lpstr>Thank You</vt:lpstr>
      <vt:lpstr>Appendix – Electricity Prices with Table</vt:lpstr>
      <vt:lpstr>Appendix – Natural Gas Prices with Table</vt:lpstr>
      <vt:lpstr>Appendix – Elec:NG Price Ratio with Table</vt:lpstr>
      <vt:lpstr>Appendix - Equations</vt:lpstr>
      <vt:lpstr>Appendix - Equations</vt:lpstr>
      <vt:lpstr>Appendix - Equations</vt:lpstr>
      <vt:lpstr>Appendix – IDF File</vt:lpstr>
      <vt:lpstr>Appendix – Correlation Heatmap</vt:lpstr>
      <vt:lpstr>Comparing ASHPs to Natural Gas Furnaces - Calculations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</dc:title>
  <dc:creator>Microsoft Office User</dc:creator>
  <cp:lastModifiedBy>A2241</cp:lastModifiedBy>
  <cp:revision>244</cp:revision>
  <dcterms:created xsi:type="dcterms:W3CDTF">2018-09-26T09:19:00Z</dcterms:created>
  <dcterms:modified xsi:type="dcterms:W3CDTF">2023-01-30T04:30:26Z</dcterms:modified>
</cp:coreProperties>
</file>